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31" autoAdjust="0"/>
    <p:restoredTop sz="94660"/>
  </p:normalViewPr>
  <p:slideViewPr>
    <p:cSldViewPr snapToGrid="0">
      <p:cViewPr varScale="1">
        <p:scale>
          <a:sx n="93" d="100"/>
          <a:sy n="93" d="100"/>
        </p:scale>
        <p:origin x="58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8EED-0481-4E4B-9620-CEEB2B4594BB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1137-E4A0-4DF6-A301-CEDA9E17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853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8EED-0481-4E4B-9620-CEEB2B4594BB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1137-E4A0-4DF6-A301-CEDA9E17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044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8EED-0481-4E4B-9620-CEEB2B4594BB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1137-E4A0-4DF6-A301-CEDA9E17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432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8EED-0481-4E4B-9620-CEEB2B4594BB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1137-E4A0-4DF6-A301-CEDA9E17E0B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49479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8EED-0481-4E4B-9620-CEEB2B4594BB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1137-E4A0-4DF6-A301-CEDA9E17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380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8EED-0481-4E4B-9620-CEEB2B4594BB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1137-E4A0-4DF6-A301-CEDA9E17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33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8EED-0481-4E4B-9620-CEEB2B4594BB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1137-E4A0-4DF6-A301-CEDA9E17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063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8EED-0481-4E4B-9620-CEEB2B4594BB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1137-E4A0-4DF6-A301-CEDA9E17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623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8EED-0481-4E4B-9620-CEEB2B4594BB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1137-E4A0-4DF6-A301-CEDA9E17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04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8EED-0481-4E4B-9620-CEEB2B4594BB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1137-E4A0-4DF6-A301-CEDA9E17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8EED-0481-4E4B-9620-CEEB2B4594BB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1137-E4A0-4DF6-A301-CEDA9E17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07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8EED-0481-4E4B-9620-CEEB2B4594BB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1137-E4A0-4DF6-A301-CEDA9E17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584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8EED-0481-4E4B-9620-CEEB2B4594BB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1137-E4A0-4DF6-A301-CEDA9E17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959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8EED-0481-4E4B-9620-CEEB2B4594BB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1137-E4A0-4DF6-A301-CEDA9E17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687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8EED-0481-4E4B-9620-CEEB2B4594BB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1137-E4A0-4DF6-A301-CEDA9E17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1992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8EED-0481-4E4B-9620-CEEB2B4594BB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1137-E4A0-4DF6-A301-CEDA9E17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4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8EED-0481-4E4B-9620-CEEB2B4594BB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1137-E4A0-4DF6-A301-CEDA9E17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156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B218EED-0481-4E4B-9620-CEEB2B4594BB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B6A1137-E4A0-4DF6-A301-CEDA9E17E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54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427" y="332509"/>
            <a:ext cx="117729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Тема: «Причины духовной депрессии и выход из неё»</a:t>
            </a:r>
            <a:endParaRPr lang="ru-RU" sz="9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364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291" y="301337"/>
            <a:ext cx="1153390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некоторым причинам и рождённый свыше христианин может попасть в состояние депрессии или близкое к нему.</a:t>
            </a:r>
            <a:endParaRPr lang="ru-RU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0384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4073" y="384464"/>
            <a:ext cx="1151312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Перечислим некоторые из этих причин и пути их устранения:</a:t>
            </a:r>
            <a:endParaRPr lang="ru-RU" sz="9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966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2509" y="332509"/>
            <a:ext cx="1153390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Неисповеданный, и поэтому непрощённый, грех: Пс.31.1-5;</a:t>
            </a:r>
            <a:r>
              <a:rPr lang="ru-RU" sz="96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9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728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7036" y="207817"/>
            <a:ext cx="1179368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Псалом Давида. Учение. Блажен, кому отпущены беззакония, и чьи грехи покрыты!</a:t>
            </a:r>
            <a:r>
              <a:rPr lang="ru-RU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Блажен человек, которому Господь не вменит греха, и в чьем духе нет лукавства!</a:t>
            </a:r>
            <a:r>
              <a:rPr lang="ru-RU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Когда я молчал, обветшали кости мои от вседневного стенания моего,</a:t>
            </a:r>
            <a:r>
              <a:rPr lang="ru-RU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ибо день и ночь тяготела надо мною рука Твоя; свежесть моя исчезла, как в летнюю засуху.</a:t>
            </a:r>
            <a:r>
              <a:rPr lang="ru-RU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 я открыл Тебе грех мой и не скрыл беззакония моего; я сказал: "исповедаю Господу преступления мои", и Ты снял с меня вину греха моего.</a:t>
            </a:r>
            <a:r>
              <a:rPr lang="ru-RU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3379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773" y="270164"/>
            <a:ext cx="1162742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0" dirty="0" smtClean="0">
                <a:effectLst/>
                <a:latin typeface="Times New Roman, serif"/>
              </a:rPr>
              <a:t>1Иоан.1.9; </a:t>
            </a:r>
            <a:r>
              <a:rPr lang="ru-RU" sz="6600" b="0" i="0" dirty="0" smtClean="0">
                <a:effectLst/>
                <a:latin typeface="Times New Roman, serif"/>
              </a:rPr>
              <a:t>Если исповедуем грехи наши, то Он, будучи верен и праведен, простит нам грехи наши и очистит нас от всякой неправды.</a:t>
            </a:r>
            <a:r>
              <a:rPr lang="ru-RU" sz="6600" b="0" dirty="0" smtClean="0">
                <a:effectLst/>
                <a:latin typeface="Times New Roman, serif"/>
              </a:rPr>
              <a:t> </a:t>
            </a:r>
            <a:endParaRPr lang="ru-RU" sz="6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998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2509" y="353291"/>
            <a:ext cx="115027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b="1" dirty="0" smtClean="0">
                <a:effectLst/>
                <a:latin typeface="Times New Roman, serif"/>
              </a:rPr>
              <a:t>2. Непобеждённый, неоставленный, запинающий грех: Евр.12.1-4;</a:t>
            </a:r>
            <a:endParaRPr lang="ru-RU" sz="8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456115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991" y="238991"/>
            <a:ext cx="1171055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0" i="0" dirty="0" smtClean="0">
                <a:effectLst/>
                <a:latin typeface="Times New Roman, serif"/>
              </a:rPr>
              <a:t>Посему и мы, имея вокруг себя такое облако свидетелей, свергнем с себя всякое бремя и запинающий нас грех и с терпением будем проходить предлежащее нам поприще,</a:t>
            </a:r>
            <a:r>
              <a:rPr lang="ru-RU" sz="3200" dirty="0" smtClean="0">
                <a:effectLst/>
                <a:latin typeface="Times New Roman, serif"/>
              </a:rPr>
              <a:t/>
            </a:r>
            <a:br>
              <a:rPr lang="ru-RU" sz="3200" dirty="0" smtClean="0">
                <a:effectLst/>
                <a:latin typeface="Times New Roman, serif"/>
              </a:rPr>
            </a:br>
            <a:r>
              <a:rPr lang="ru-RU" sz="3200" b="0" i="0" dirty="0" smtClean="0">
                <a:effectLst/>
                <a:latin typeface="Times New Roman, serif"/>
              </a:rPr>
              <a:t>взирая на начальника и совершителя веры Иисуса, Который, вместо предлежавшей Ему радости, претерпел крест, пренебрегши посрамление, и воссел одесную престола Божия.</a:t>
            </a:r>
            <a:r>
              <a:rPr lang="ru-RU" sz="3200" dirty="0" smtClean="0">
                <a:effectLst/>
                <a:latin typeface="Times New Roman, serif"/>
              </a:rPr>
              <a:t/>
            </a:r>
            <a:br>
              <a:rPr lang="ru-RU" sz="3200" dirty="0" smtClean="0">
                <a:effectLst/>
                <a:latin typeface="Times New Roman, serif"/>
              </a:rPr>
            </a:br>
            <a:r>
              <a:rPr lang="ru-RU" sz="3200" b="0" i="0" dirty="0" smtClean="0">
                <a:effectLst/>
                <a:latin typeface="Times New Roman, serif"/>
              </a:rPr>
              <a:t>Помыслите о Претерпевшем такое над Собою поругание от грешников, чтобы вам не изнемочь и не ослабеть душами вашими.</a:t>
            </a:r>
            <a:r>
              <a:rPr lang="ru-RU" sz="3200" dirty="0" smtClean="0">
                <a:effectLst/>
                <a:latin typeface="Times New Roman, serif"/>
              </a:rPr>
              <a:t/>
            </a:r>
            <a:br>
              <a:rPr lang="ru-RU" sz="3200" dirty="0" smtClean="0">
                <a:effectLst/>
                <a:latin typeface="Times New Roman, serif"/>
              </a:rPr>
            </a:br>
            <a:r>
              <a:rPr lang="ru-RU" sz="3200" b="0" i="0" dirty="0" smtClean="0">
                <a:effectLst/>
                <a:latin typeface="Times New Roman, serif"/>
              </a:rPr>
              <a:t>Вы еще не до крови сражались, подвизаясь против греха.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186338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2899" y="311727"/>
            <a:ext cx="1153390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dirty="0" smtClean="0">
                <a:effectLst/>
                <a:latin typeface="Times New Roman, serif"/>
              </a:rPr>
              <a:t>3. Отсутствие регулярного общения с Богом: Пс.61.2; Пс.62.6-7;</a:t>
            </a:r>
            <a:endParaRPr lang="ru-RU" sz="9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291654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818" y="259773"/>
            <a:ext cx="1172094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в Боге успокаивается душа моя: от Него спасение мое.</a:t>
            </a:r>
            <a:r>
              <a:rPr lang="ru-RU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48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 туком и елеем насыщается душа моя, и радостным гласом восхваляют Тебя уста мои,</a:t>
            </a:r>
            <a:r>
              <a:rPr lang="ru-RU" sz="4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когда я вспоминаю о Тебе на постели моей, размышляю о Тебе в </a:t>
            </a:r>
            <a:r>
              <a:rPr lang="ru-RU" sz="48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ночные </a:t>
            </a:r>
            <a:r>
              <a:rPr lang="ru-RU" sz="48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стражи,</a:t>
            </a:r>
            <a:r>
              <a:rPr lang="ru-RU" sz="4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1889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163" y="322117"/>
            <a:ext cx="1166899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effectLst/>
                <a:latin typeface="Times New Roman, serif"/>
              </a:rPr>
              <a:t>4. Обидчивость, которая свидетельствует о гордости и себялюбии: 2Цар.17.23;</a:t>
            </a:r>
            <a:endParaRPr lang="ru-RU" sz="7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487908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681" y="509155"/>
            <a:ext cx="115131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Иоан.10.10; 15.11; Фил.4.4;</a:t>
            </a:r>
            <a:endParaRPr lang="ru-RU" sz="9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9545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2118" y="322118"/>
            <a:ext cx="1156508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0" i="0" dirty="0" smtClean="0">
                <a:effectLst/>
                <a:latin typeface="Times New Roman, serif"/>
              </a:rPr>
              <a:t>И увидел Ахитофел, что не исполнен совет его, и оседлал осла, и собрался, и пошел в дом свой, в город свой, и сделал завещание дому своему, и удавился, и умер, и был погребен в гробе отца своего.</a:t>
            </a:r>
            <a:endParaRPr lang="ru-RU" sz="5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88844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0555" y="270164"/>
            <a:ext cx="116170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>
                <a:effectLst/>
                <a:latin typeface="Times New Roman, serif"/>
              </a:rPr>
              <a:t>5. Не участие в труде для Бога и церкви, духовное безделие: Кол.3.23-24;</a:t>
            </a:r>
            <a:endParaRPr lang="ru-RU" sz="8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92566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4464" y="270164"/>
            <a:ext cx="115027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0" i="0" dirty="0" smtClean="0">
                <a:effectLst/>
                <a:latin typeface="Times New Roman, serif"/>
              </a:rPr>
              <a:t>И все, что делаете, делайте от души, как для Господа, а не для человеков,</a:t>
            </a:r>
            <a:r>
              <a:rPr lang="ru-RU" sz="6000" b="0" dirty="0" smtClean="0">
                <a:effectLst/>
                <a:latin typeface="Times New Roman, serif"/>
              </a:rPr>
              <a:t/>
            </a:r>
            <a:br>
              <a:rPr lang="ru-RU" sz="6000" b="0" dirty="0" smtClean="0">
                <a:effectLst/>
                <a:latin typeface="Times New Roman, serif"/>
              </a:rPr>
            </a:br>
            <a:r>
              <a:rPr lang="ru-RU" sz="6000" b="0" i="0" dirty="0" smtClean="0">
                <a:effectLst/>
                <a:latin typeface="Times New Roman, serif"/>
              </a:rPr>
              <a:t>зная, что в воздаяние от Господа получите наследие, ибо вы служите Господу Христу.</a:t>
            </a:r>
            <a:endParaRPr lang="ru-RU" sz="60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119468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1335" y="290945"/>
            <a:ext cx="1166899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>
                <a:effectLst/>
                <a:latin typeface="Times New Roman, serif"/>
              </a:rPr>
              <a:t>6. Нарушение мира с окружающими, членами церкви или молодёжи: Рим.12.18;</a:t>
            </a:r>
            <a:endParaRPr lang="ru-RU" sz="8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951960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0555" y="280555"/>
            <a:ext cx="1167938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0" i="0" dirty="0" smtClean="0">
                <a:effectLst/>
                <a:latin typeface="Times New Roman, serif"/>
              </a:rPr>
              <a:t>Если возможно с вашей стороны, будьте в мире со всеми людьми.</a:t>
            </a:r>
            <a:r>
              <a:rPr lang="ru-RU" sz="9600" dirty="0" smtClean="0">
                <a:effectLst/>
                <a:latin typeface="Times New Roman, serif"/>
              </a:rPr>
              <a:t> </a:t>
            </a:r>
            <a:endParaRPr lang="ru-RU" sz="9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547024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291" y="270164"/>
            <a:ext cx="1156508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>
                <a:effectLst/>
                <a:latin typeface="Times New Roman, serif"/>
              </a:rPr>
              <a:t>7. Состояние влюблённости не вовремя и без воли Божьей: 2Цар.13.1-4;</a:t>
            </a:r>
            <a:endParaRPr lang="ru-RU" sz="80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76487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645" y="207818"/>
            <a:ext cx="1181446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0" i="0" dirty="0" smtClean="0">
                <a:effectLst/>
                <a:latin typeface="Times New Roman, serif"/>
              </a:rPr>
              <a:t>И было после того: у Авессалома, сына Давидова, </a:t>
            </a:r>
            <a:r>
              <a:rPr lang="ru-RU" sz="3200" b="0" i="1" dirty="0" smtClean="0">
                <a:effectLst/>
                <a:latin typeface="Times New Roman, serif"/>
              </a:rPr>
              <a:t>была </a:t>
            </a:r>
            <a:r>
              <a:rPr lang="ru-RU" sz="3200" b="0" i="0" dirty="0" smtClean="0">
                <a:effectLst/>
                <a:latin typeface="Times New Roman, serif"/>
              </a:rPr>
              <a:t>сестра красивая, по имени Фамарь, и полюбил ее Амнон, сын Давида.</a:t>
            </a:r>
            <a:r>
              <a:rPr lang="ru-RU" sz="3200" b="0" dirty="0" smtClean="0">
                <a:effectLst/>
                <a:latin typeface="Times New Roman, serif"/>
              </a:rPr>
              <a:t/>
            </a:r>
            <a:br>
              <a:rPr lang="ru-RU" sz="3200" b="0" dirty="0" smtClean="0">
                <a:effectLst/>
                <a:latin typeface="Times New Roman, serif"/>
              </a:rPr>
            </a:br>
            <a:r>
              <a:rPr lang="ru-RU" sz="3200" b="0" i="0" dirty="0" smtClean="0">
                <a:effectLst/>
                <a:latin typeface="Times New Roman, serif"/>
              </a:rPr>
              <a:t>И скорбел Амнон до того, что заболел из-за Фамари, сестры своей; ибо она была девица, и Амнону казалось трудным что-нибудь сделать с нею.</a:t>
            </a:r>
            <a:r>
              <a:rPr lang="ru-RU" sz="3200" b="0" dirty="0" smtClean="0">
                <a:effectLst/>
                <a:latin typeface="Times New Roman, serif"/>
              </a:rPr>
              <a:t/>
            </a:r>
            <a:br>
              <a:rPr lang="ru-RU" sz="3200" b="0" dirty="0" smtClean="0">
                <a:effectLst/>
                <a:latin typeface="Times New Roman, serif"/>
              </a:rPr>
            </a:br>
            <a:r>
              <a:rPr lang="ru-RU" sz="3200" b="0" i="0" dirty="0" smtClean="0">
                <a:effectLst/>
                <a:latin typeface="Times New Roman, serif"/>
              </a:rPr>
              <a:t>Но у Амнона был друг, по имени Ионадав, сын Самая, брата Давидова; и Ионадав был человек очень хитрый.</a:t>
            </a:r>
            <a:r>
              <a:rPr lang="ru-RU" sz="3200" b="0" dirty="0" smtClean="0">
                <a:effectLst/>
                <a:latin typeface="Times New Roman, serif"/>
              </a:rPr>
              <a:t/>
            </a:r>
            <a:br>
              <a:rPr lang="ru-RU" sz="3200" b="0" dirty="0" smtClean="0">
                <a:effectLst/>
                <a:latin typeface="Times New Roman, serif"/>
              </a:rPr>
            </a:br>
            <a:r>
              <a:rPr lang="ru-RU" sz="3200" b="0" i="0" dirty="0" smtClean="0">
                <a:effectLst/>
                <a:latin typeface="Times New Roman, serif"/>
              </a:rPr>
              <a:t>И он сказал ему: отчего ты так худеешь с каждым днем, сын царев, - не откроешь ли мне? И сказал ему Амнон: Фамарь, сестру Авессалома, брата моего, люблю я.</a:t>
            </a:r>
            <a:endParaRPr lang="ru-RU" sz="32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525696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164" y="332508"/>
            <a:ext cx="1165859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dirty="0" smtClean="0">
                <a:effectLst/>
                <a:latin typeface="Times New Roman, serif"/>
              </a:rPr>
              <a:t>8. Конфликт в семье: Еф.6.2-3;</a:t>
            </a:r>
            <a:endParaRPr lang="ru-RU" sz="9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832208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991" y="301336"/>
            <a:ext cx="117001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Почитай отца твоего и мать, это первая заповедь с обетованием:</a:t>
            </a:r>
            <a:r>
              <a:rPr lang="ru-RU" sz="72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 будет тебе благо, и будешь долголетен на земле.</a:t>
            </a:r>
            <a:endParaRPr lang="ru-RU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502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2900" y="436418"/>
            <a:ext cx="1146117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>
                <a:effectLst/>
                <a:latin typeface="Times New Roman, serif"/>
              </a:rPr>
              <a:t>9. Отсутствие друзей, одиночество: Пр.18.25;</a:t>
            </a:r>
            <a:endParaRPr lang="ru-RU" sz="8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685980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682" y="342900"/>
            <a:ext cx="1159625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Вор приходит только для того, чтобы украсть, убить и погубить. Я пришел для того, чтобы имели жизнь и имели с избытком.</a:t>
            </a:r>
            <a:endParaRPr lang="ru-RU" sz="4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Сие сказал Я вам, да радость Моя в вас пребудет и радость ваша будет совершенна.</a:t>
            </a:r>
            <a:endParaRPr lang="ru-RU" sz="4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Радуйтесь всегда в Господе; и еще говорю: радуйтесь.</a:t>
            </a:r>
            <a:r>
              <a:rPr lang="ru-RU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5229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2509" y="342900"/>
            <a:ext cx="11658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0" i="0" dirty="0" smtClean="0">
                <a:effectLst/>
                <a:latin typeface="Times New Roman, serif"/>
              </a:rPr>
              <a:t>Кто хочет иметь друзей, тот и сам должен быть дружелюбным; и бывает друг, более привязанный, нежели брат.</a:t>
            </a:r>
            <a:endParaRPr lang="ru-RU" sz="72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471223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291" y="415636"/>
            <a:ext cx="114819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effectLst/>
                <a:latin typeface="Times New Roman, serif"/>
              </a:rPr>
              <a:t>10. Недовольство своей внешностью:Пс.138.14;</a:t>
            </a:r>
            <a:endParaRPr lang="ru-RU" sz="7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766674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2509" y="290945"/>
            <a:ext cx="1155469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0" i="0" dirty="0" smtClean="0">
                <a:effectLst/>
                <a:latin typeface="Times New Roman, serif"/>
              </a:rPr>
              <a:t>Славлю Тебя, потому что я дивно устроен. Дивны дела Твои, и душа моя вполне сознает это.</a:t>
            </a:r>
            <a:endParaRPr lang="ru-RU" sz="80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682338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2117" y="270164"/>
            <a:ext cx="1155469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11. Большие запросы, желания превосходящие возможности: 1Тим.6.6-10;</a:t>
            </a:r>
            <a:endParaRPr lang="ru-RU" sz="7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860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209" y="249382"/>
            <a:ext cx="1179368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0" i="0" dirty="0" smtClean="0">
                <a:effectLst/>
                <a:latin typeface="Times New Roman, serif"/>
              </a:rPr>
              <a:t>Великое приобретение - быть благочестивым и довольным.</a:t>
            </a:r>
            <a:r>
              <a:rPr lang="ru-RU" sz="3600" b="0" dirty="0" smtClean="0">
                <a:effectLst/>
                <a:latin typeface="Times New Roman, serif"/>
              </a:rPr>
              <a:t/>
            </a:r>
            <a:br>
              <a:rPr lang="ru-RU" sz="3600" b="0" dirty="0" smtClean="0">
                <a:effectLst/>
                <a:latin typeface="Times New Roman, serif"/>
              </a:rPr>
            </a:br>
            <a:r>
              <a:rPr lang="ru-RU" sz="3600" b="0" i="0" dirty="0" smtClean="0">
                <a:effectLst/>
                <a:latin typeface="Times New Roman, serif"/>
              </a:rPr>
              <a:t>Ибо мы ничего не принесли в мир; явно, что ничего не можем и вынести </a:t>
            </a:r>
            <a:r>
              <a:rPr lang="ru-RU" sz="3600" b="0" i="1" dirty="0" smtClean="0">
                <a:effectLst/>
                <a:latin typeface="Times New Roman, serif"/>
              </a:rPr>
              <a:t>из него</a:t>
            </a:r>
            <a:r>
              <a:rPr lang="ru-RU" sz="3600" b="0" i="0" dirty="0" smtClean="0">
                <a:effectLst/>
                <a:latin typeface="Times New Roman, serif"/>
              </a:rPr>
              <a:t>.</a:t>
            </a:r>
            <a:r>
              <a:rPr lang="ru-RU" sz="3600" b="0" dirty="0" smtClean="0">
                <a:effectLst/>
                <a:latin typeface="Times New Roman, serif"/>
              </a:rPr>
              <a:t/>
            </a:r>
            <a:br>
              <a:rPr lang="ru-RU" sz="3600" b="0" dirty="0" smtClean="0">
                <a:effectLst/>
                <a:latin typeface="Times New Roman, serif"/>
              </a:rPr>
            </a:br>
            <a:r>
              <a:rPr lang="ru-RU" sz="3600" b="0" i="0" dirty="0" smtClean="0">
                <a:effectLst/>
                <a:latin typeface="Times New Roman, serif"/>
              </a:rPr>
              <a:t>Имея пропитание и одежду, будем довольны тем.</a:t>
            </a:r>
            <a:r>
              <a:rPr lang="ru-RU" sz="3600" b="0" dirty="0" smtClean="0">
                <a:effectLst/>
                <a:latin typeface="Times New Roman, serif"/>
              </a:rPr>
              <a:t/>
            </a:r>
            <a:br>
              <a:rPr lang="ru-RU" sz="3600" b="0" dirty="0" smtClean="0">
                <a:effectLst/>
                <a:latin typeface="Times New Roman, serif"/>
              </a:rPr>
            </a:br>
            <a:r>
              <a:rPr lang="ru-RU" sz="3600" b="0" i="0" dirty="0" smtClean="0">
                <a:effectLst/>
                <a:latin typeface="Times New Roman, serif"/>
              </a:rPr>
              <a:t>А желающие обогащаться впадают в искушение и в сеть и во многие безрассудные и вредные похоти, которые погружают людей в бедствие и пагубу;</a:t>
            </a:r>
            <a:r>
              <a:rPr lang="ru-RU" sz="3600" b="0" dirty="0" smtClean="0">
                <a:effectLst/>
                <a:latin typeface="Times New Roman, serif"/>
              </a:rPr>
              <a:t/>
            </a:r>
            <a:br>
              <a:rPr lang="ru-RU" sz="3600" b="0" dirty="0" smtClean="0">
                <a:effectLst/>
                <a:latin typeface="Times New Roman, serif"/>
              </a:rPr>
            </a:br>
            <a:r>
              <a:rPr lang="ru-RU" sz="3600" b="0" i="0" dirty="0" smtClean="0">
                <a:effectLst/>
                <a:latin typeface="Times New Roman, serif"/>
              </a:rPr>
              <a:t>ибо корень всех зол есть сребролюбие, которому предавшись, некоторые уклонились от веры и сами себя подвергли многим скорбям.</a:t>
            </a:r>
            <a:endParaRPr lang="ru-RU" sz="36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584270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0554" y="270164"/>
            <a:ext cx="1164820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>
                <a:effectLst/>
                <a:latin typeface="Times New Roman, serif"/>
              </a:rPr>
              <a:t>12. Двойная жизнь, не полное посвящение: Иак.4.4;</a:t>
            </a:r>
            <a:endParaRPr lang="ru-RU" sz="8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578948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1336" y="301336"/>
            <a:ext cx="1158586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0" i="0" dirty="0" smtClean="0">
                <a:effectLst/>
                <a:latin typeface="Times New Roman, serif"/>
              </a:rPr>
              <a:t>Прелюбодеи и прелюбодейцы! не знаете ли, что дружба с миром есть вражда против Бога? Итак, кто хочет быть другом миру, тот становится врагом Богу.</a:t>
            </a:r>
            <a:endParaRPr lang="ru-RU" sz="6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903345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2899" y="311727"/>
            <a:ext cx="1157547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Когда этих причин не будет, или они будут удалены из нашей жизни, мы будем иметь </a:t>
            </a:r>
            <a:r>
              <a:rPr lang="ru-RU" sz="5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5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настоящему </a:t>
            </a:r>
            <a:r>
              <a:rPr lang="ru-RU" sz="5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счастливую, полноценную, радостную христианскую жизнь о которой говорили Христос и апостолы.</a:t>
            </a:r>
            <a:endParaRPr lang="ru-RU" sz="5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9304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945" y="311727"/>
            <a:ext cx="1166899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Такая жизнь 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недостижимая мечта, а нормальная жизнь христианина. Жизнь, которой жили и живут многие христиане, радуясь и благодаря Бога за счастье быть Его детьми и жить самой счастливой жизнью на земле и затем наследовать вечную жизнь.</a:t>
            </a:r>
            <a:endParaRPr lang="ru-RU" sz="4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8115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727" y="238991"/>
            <a:ext cx="116586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слова из 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Wikipedia</a:t>
            </a:r>
            <a:r>
              <a:rPr lang="ru-RU" sz="4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Депрессия — это психическое растройство, характеризующееся такими состояниями:</a:t>
            </a:r>
          </a:p>
          <a:p>
            <a:r>
              <a:rPr lang="ru-RU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настроения; </a:t>
            </a:r>
          </a:p>
          <a:p>
            <a:r>
              <a:rPr lang="ru-RU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Утрата способности переживать радость; </a:t>
            </a:r>
          </a:p>
          <a:p>
            <a:r>
              <a:rPr lang="ru-RU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Негативное суждение об окружающем;</a:t>
            </a:r>
          </a:p>
          <a:p>
            <a:r>
              <a:rPr lang="ru-RU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Пессимистический взгляд на происходящее;</a:t>
            </a:r>
          </a:p>
          <a:p>
            <a:r>
              <a:rPr lang="ru-RU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Заниженная самооценка;</a:t>
            </a:r>
          </a:p>
          <a:p>
            <a:r>
              <a:rPr lang="ru-RU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Потеря интереса к жизни и привычной деятельности.</a:t>
            </a:r>
            <a:endParaRPr lang="ru-RU" sz="4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2624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0555" y="270165"/>
            <a:ext cx="1170016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депрессии также можно охарактеризовать такими словами:</a:t>
            </a:r>
          </a:p>
          <a:p>
            <a:r>
              <a:rPr lang="ru-RU" sz="6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Уныние;</a:t>
            </a:r>
          </a:p>
          <a:p>
            <a:r>
              <a:rPr lang="ru-RU" sz="6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Разочарование;</a:t>
            </a:r>
          </a:p>
          <a:p>
            <a:r>
              <a:rPr lang="ru-RU" sz="6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Неудовлетворённость;</a:t>
            </a:r>
          </a:p>
          <a:p>
            <a:r>
              <a:rPr lang="ru-RU" sz="6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Подавленность;</a:t>
            </a:r>
            <a:endParaRPr lang="ru-RU" sz="6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0963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681" y="332509"/>
            <a:ext cx="1144039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</a:t>
            </a:r>
            <a:r>
              <a:rPr lang="ru-RU" sz="8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Может ли христианин оказаться в состоянии депрессии?</a:t>
            </a:r>
            <a:endParaRPr lang="ru-RU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0918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4073" y="259773"/>
            <a:ext cx="116170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Ответить однозначно на этот вопрос невозможно. Ответы могут быть такими:</a:t>
            </a:r>
            <a:endParaRPr lang="ru-RU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5503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1335" y="363683"/>
            <a:ext cx="1152351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Невозрождённый</a:t>
            </a:r>
            <a:r>
              <a:rPr lang="ru-RU" sz="8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но пытающийся жить христианской жизнью, легко может попасть в это состояние.</a:t>
            </a:r>
            <a:endParaRPr lang="ru-RU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9058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2509" y="322118"/>
            <a:ext cx="1149234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Рождённый свыше, искренний, посвящённый, радостный, стремящийся к святости христианин не может оказаться в состоянии депрессии.</a:t>
            </a:r>
            <a:endParaRPr lang="ru-RU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6226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34</TotalTime>
  <Words>725</Words>
  <Application>Microsoft Office PowerPoint</Application>
  <PresentationFormat>Widescreen</PresentationFormat>
  <Paragraphs>51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Corbel</vt:lpstr>
      <vt:lpstr>Times New Roman</vt:lpstr>
      <vt:lpstr>Times New Roman, serif</vt:lpstr>
      <vt:lpstr>Depth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Neyman</dc:creator>
  <cp:lastModifiedBy>Slavik</cp:lastModifiedBy>
  <cp:revision>6</cp:revision>
  <dcterms:created xsi:type="dcterms:W3CDTF">2015-11-19T07:00:49Z</dcterms:created>
  <dcterms:modified xsi:type="dcterms:W3CDTF">2015-12-10T05:30:17Z</dcterms:modified>
</cp:coreProperties>
</file>